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02" r:id="rId4"/>
    <p:sldId id="279" r:id="rId5"/>
    <p:sldId id="280" r:id="rId6"/>
    <p:sldId id="260" r:id="rId7"/>
    <p:sldId id="276" r:id="rId8"/>
    <p:sldId id="306" r:id="rId9"/>
    <p:sldId id="307" r:id="rId10"/>
    <p:sldId id="310" r:id="rId11"/>
    <p:sldId id="264" r:id="rId12"/>
    <p:sldId id="336" r:id="rId13"/>
    <p:sldId id="270" r:id="rId14"/>
    <p:sldId id="308" r:id="rId15"/>
    <p:sldId id="274" r:id="rId16"/>
    <p:sldId id="273" r:id="rId17"/>
    <p:sldId id="335" r:id="rId18"/>
    <p:sldId id="333" r:id="rId19"/>
    <p:sldId id="275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00"/>
    <a:srgbClr val="4BACC6"/>
    <a:srgbClr val="6C6D71"/>
    <a:srgbClr val="1EBC32"/>
    <a:srgbClr val="4A6A7E"/>
    <a:srgbClr val="C8CD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5F597-F26E-4F86-8341-3ED7DCDB260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52ECB4D-08A3-4228-904D-72254F77799D}">
      <dgm:prSet phldrT="[Texte]"/>
      <dgm:spPr/>
      <dgm:t>
        <a:bodyPr/>
        <a:lstStyle/>
        <a:p>
          <a:r>
            <a:rPr lang="fr-FR" dirty="0"/>
            <a:t>Emplois</a:t>
          </a:r>
        </a:p>
      </dgm:t>
    </dgm:pt>
    <dgm:pt modelId="{CC6F9919-0B60-41AD-9494-D6C63610F28E}" type="parTrans" cxnId="{C9C7AD8E-4E46-4685-93C7-9C6D9A5994FD}">
      <dgm:prSet/>
      <dgm:spPr/>
      <dgm:t>
        <a:bodyPr/>
        <a:lstStyle/>
        <a:p>
          <a:endParaRPr lang="fr-FR"/>
        </a:p>
      </dgm:t>
    </dgm:pt>
    <dgm:pt modelId="{C694745D-68E1-4582-AEF4-A1E3DFAB844B}" type="sibTrans" cxnId="{C9C7AD8E-4E46-4685-93C7-9C6D9A5994FD}">
      <dgm:prSet/>
      <dgm:spPr/>
      <dgm:t>
        <a:bodyPr/>
        <a:lstStyle/>
        <a:p>
          <a:endParaRPr lang="fr-FR"/>
        </a:p>
      </dgm:t>
    </dgm:pt>
    <dgm:pt modelId="{760809D8-487D-45CC-95D6-901C264BBCD7}">
      <dgm:prSet phldrT="[Texte]"/>
      <dgm:spPr/>
      <dgm:t>
        <a:bodyPr/>
        <a:lstStyle/>
        <a:p>
          <a:r>
            <a:rPr lang="fr-FR" dirty="0"/>
            <a:t>Marché du travail</a:t>
          </a:r>
        </a:p>
      </dgm:t>
    </dgm:pt>
    <dgm:pt modelId="{34DDBB09-5DD7-4FB6-BA16-9568BF3F9D48}" type="parTrans" cxnId="{CDC18339-077A-48BD-AB5C-C20AE49A0521}">
      <dgm:prSet/>
      <dgm:spPr/>
      <dgm:t>
        <a:bodyPr/>
        <a:lstStyle/>
        <a:p>
          <a:endParaRPr lang="fr-FR"/>
        </a:p>
      </dgm:t>
    </dgm:pt>
    <dgm:pt modelId="{51949D0B-6E9A-4ADD-BB79-6232E3617E74}" type="sibTrans" cxnId="{CDC18339-077A-48BD-AB5C-C20AE49A0521}">
      <dgm:prSet/>
      <dgm:spPr/>
      <dgm:t>
        <a:bodyPr/>
        <a:lstStyle/>
        <a:p>
          <a:endParaRPr lang="fr-FR"/>
        </a:p>
      </dgm:t>
    </dgm:pt>
    <dgm:pt modelId="{08B3DDDF-A914-4930-A521-9A9B1D581BBC}">
      <dgm:prSet phldrT="[Texte]"/>
      <dgm:spPr/>
      <dgm:t>
        <a:bodyPr/>
        <a:lstStyle/>
        <a:p>
          <a:r>
            <a:rPr lang="fr-FR" dirty="0"/>
            <a:t>BMO</a:t>
          </a:r>
        </a:p>
      </dgm:t>
    </dgm:pt>
    <dgm:pt modelId="{29F0D1D0-0402-42AE-AE85-96EEB0D5CDED}" type="parTrans" cxnId="{3675D082-50B7-45F8-B9A5-D658483524A7}">
      <dgm:prSet/>
      <dgm:spPr/>
      <dgm:t>
        <a:bodyPr/>
        <a:lstStyle/>
        <a:p>
          <a:endParaRPr lang="fr-FR"/>
        </a:p>
      </dgm:t>
    </dgm:pt>
    <dgm:pt modelId="{C305BE6F-9173-475C-82C9-3BFB7F896E66}" type="sibTrans" cxnId="{3675D082-50B7-45F8-B9A5-D658483524A7}">
      <dgm:prSet/>
      <dgm:spPr/>
      <dgm:t>
        <a:bodyPr/>
        <a:lstStyle/>
        <a:p>
          <a:endParaRPr lang="fr-FR"/>
        </a:p>
      </dgm:t>
    </dgm:pt>
    <dgm:pt modelId="{D54CC7E2-FCF2-47D3-B643-64EBFA21DB24}">
      <dgm:prSet phldrT="[Texte]" custT="1"/>
      <dgm:spPr/>
      <dgm:t>
        <a:bodyPr/>
        <a:lstStyle/>
        <a:p>
          <a:r>
            <a:rPr lang="fr-FR" sz="2800" kern="1200" dirty="0">
              <a:solidFill>
                <a:srgbClr val="6C6D71"/>
              </a:solidFill>
              <a:latin typeface="+mn-lt"/>
              <a:ea typeface="+mn-ea"/>
              <a:cs typeface="+mn-cs"/>
            </a:rPr>
            <a:t>Un portrait territorial</a:t>
          </a:r>
        </a:p>
      </dgm:t>
    </dgm:pt>
    <dgm:pt modelId="{828C1D30-E962-4800-BF09-53331437B7BA}" type="parTrans" cxnId="{670217E6-044A-45DF-9371-C80F8DBA47DB}">
      <dgm:prSet/>
      <dgm:spPr/>
      <dgm:t>
        <a:bodyPr/>
        <a:lstStyle/>
        <a:p>
          <a:endParaRPr lang="fr-FR"/>
        </a:p>
      </dgm:t>
    </dgm:pt>
    <dgm:pt modelId="{CBE50FBA-E88B-4BC6-9684-8AEDC1D47530}" type="sibTrans" cxnId="{670217E6-044A-45DF-9371-C80F8DBA47DB}">
      <dgm:prSet/>
      <dgm:spPr/>
      <dgm:t>
        <a:bodyPr/>
        <a:lstStyle/>
        <a:p>
          <a:endParaRPr lang="fr-FR"/>
        </a:p>
      </dgm:t>
    </dgm:pt>
    <dgm:pt modelId="{88C179FD-77BE-480A-802B-ED3FA6C323A3}" type="pres">
      <dgm:prSet presAssocID="{C505F597-F26E-4F86-8341-3ED7DCDB260C}" presName="Name0" presStyleCnt="0">
        <dgm:presLayoutVars>
          <dgm:chMax val="4"/>
          <dgm:resizeHandles val="exact"/>
        </dgm:presLayoutVars>
      </dgm:prSet>
      <dgm:spPr/>
    </dgm:pt>
    <dgm:pt modelId="{E5B2FBD2-992B-4167-8510-4D4FDFC0A7F5}" type="pres">
      <dgm:prSet presAssocID="{C505F597-F26E-4F86-8341-3ED7DCDB260C}" presName="ellipse" presStyleLbl="trBgShp" presStyleIdx="0" presStyleCnt="1"/>
      <dgm:spPr/>
    </dgm:pt>
    <dgm:pt modelId="{4E0C3844-7CCA-481B-826A-AD2C86A14C88}" type="pres">
      <dgm:prSet presAssocID="{C505F597-F26E-4F86-8341-3ED7DCDB260C}" presName="arrow1" presStyleLbl="fgShp" presStyleIdx="0" presStyleCnt="1"/>
      <dgm:spPr/>
    </dgm:pt>
    <dgm:pt modelId="{790D6412-39A0-425D-8CEC-4FABC544DF65}" type="pres">
      <dgm:prSet presAssocID="{C505F597-F26E-4F86-8341-3ED7DCDB260C}" presName="rectangle" presStyleLbl="revTx" presStyleIdx="0" presStyleCnt="1">
        <dgm:presLayoutVars>
          <dgm:bulletEnabled val="1"/>
        </dgm:presLayoutVars>
      </dgm:prSet>
      <dgm:spPr/>
    </dgm:pt>
    <dgm:pt modelId="{4AD1AE01-A678-43F0-9627-53BE0DE864F1}" type="pres">
      <dgm:prSet presAssocID="{760809D8-487D-45CC-95D6-901C264BBCD7}" presName="item1" presStyleLbl="node1" presStyleIdx="0" presStyleCnt="3">
        <dgm:presLayoutVars>
          <dgm:bulletEnabled val="1"/>
        </dgm:presLayoutVars>
      </dgm:prSet>
      <dgm:spPr/>
    </dgm:pt>
    <dgm:pt modelId="{E42574BC-C984-47C4-AC00-8ED27CC53D82}" type="pres">
      <dgm:prSet presAssocID="{08B3DDDF-A914-4930-A521-9A9B1D581BBC}" presName="item2" presStyleLbl="node1" presStyleIdx="1" presStyleCnt="3">
        <dgm:presLayoutVars>
          <dgm:bulletEnabled val="1"/>
        </dgm:presLayoutVars>
      </dgm:prSet>
      <dgm:spPr/>
    </dgm:pt>
    <dgm:pt modelId="{C9946256-C94E-4A68-B5FB-D71B512F899F}" type="pres">
      <dgm:prSet presAssocID="{D54CC7E2-FCF2-47D3-B643-64EBFA21DB24}" presName="item3" presStyleLbl="node1" presStyleIdx="2" presStyleCnt="3">
        <dgm:presLayoutVars>
          <dgm:bulletEnabled val="1"/>
        </dgm:presLayoutVars>
      </dgm:prSet>
      <dgm:spPr/>
    </dgm:pt>
    <dgm:pt modelId="{13E7D9BD-70D5-4041-8118-9BEF33806B51}" type="pres">
      <dgm:prSet presAssocID="{C505F597-F26E-4F86-8341-3ED7DCDB260C}" presName="funnel" presStyleLbl="trAlignAcc1" presStyleIdx="0" presStyleCnt="1"/>
      <dgm:spPr/>
    </dgm:pt>
  </dgm:ptLst>
  <dgm:cxnLst>
    <dgm:cxn modelId="{EB6F7D11-11B0-4B81-8AED-AC228D2D1DCF}" type="presOf" srcId="{760809D8-487D-45CC-95D6-901C264BBCD7}" destId="{E42574BC-C984-47C4-AC00-8ED27CC53D82}" srcOrd="0" destOrd="0" presId="urn:microsoft.com/office/officeart/2005/8/layout/funnel1"/>
    <dgm:cxn modelId="{7AB13A2B-7F04-414B-BBE7-AED800470D3A}" type="presOf" srcId="{08B3DDDF-A914-4930-A521-9A9B1D581BBC}" destId="{4AD1AE01-A678-43F0-9627-53BE0DE864F1}" srcOrd="0" destOrd="0" presId="urn:microsoft.com/office/officeart/2005/8/layout/funnel1"/>
    <dgm:cxn modelId="{CDC18339-077A-48BD-AB5C-C20AE49A0521}" srcId="{C505F597-F26E-4F86-8341-3ED7DCDB260C}" destId="{760809D8-487D-45CC-95D6-901C264BBCD7}" srcOrd="1" destOrd="0" parTransId="{34DDBB09-5DD7-4FB6-BA16-9568BF3F9D48}" sibTransId="{51949D0B-6E9A-4ADD-BB79-6232E3617E74}"/>
    <dgm:cxn modelId="{0EDEB551-103C-4A12-9CC6-7C35467A70DF}" type="presOf" srcId="{D54CC7E2-FCF2-47D3-B643-64EBFA21DB24}" destId="{790D6412-39A0-425D-8CEC-4FABC544DF65}" srcOrd="0" destOrd="0" presId="urn:microsoft.com/office/officeart/2005/8/layout/funnel1"/>
    <dgm:cxn modelId="{3675D082-50B7-45F8-B9A5-D658483524A7}" srcId="{C505F597-F26E-4F86-8341-3ED7DCDB260C}" destId="{08B3DDDF-A914-4930-A521-9A9B1D581BBC}" srcOrd="2" destOrd="0" parTransId="{29F0D1D0-0402-42AE-AE85-96EEB0D5CDED}" sibTransId="{C305BE6F-9173-475C-82C9-3BFB7F896E66}"/>
    <dgm:cxn modelId="{C9C7AD8E-4E46-4685-93C7-9C6D9A5994FD}" srcId="{C505F597-F26E-4F86-8341-3ED7DCDB260C}" destId="{052ECB4D-08A3-4228-904D-72254F77799D}" srcOrd="0" destOrd="0" parTransId="{CC6F9919-0B60-41AD-9494-D6C63610F28E}" sibTransId="{C694745D-68E1-4582-AEF4-A1E3DFAB844B}"/>
    <dgm:cxn modelId="{670217E6-044A-45DF-9371-C80F8DBA47DB}" srcId="{C505F597-F26E-4F86-8341-3ED7DCDB260C}" destId="{D54CC7E2-FCF2-47D3-B643-64EBFA21DB24}" srcOrd="3" destOrd="0" parTransId="{828C1D30-E962-4800-BF09-53331437B7BA}" sibTransId="{CBE50FBA-E88B-4BC6-9684-8AEDC1D47530}"/>
    <dgm:cxn modelId="{0C1CDCFD-54D9-4A15-B09F-AC51DF93A3BA}" type="presOf" srcId="{052ECB4D-08A3-4228-904D-72254F77799D}" destId="{C9946256-C94E-4A68-B5FB-D71B512F899F}" srcOrd="0" destOrd="0" presId="urn:microsoft.com/office/officeart/2005/8/layout/funnel1"/>
    <dgm:cxn modelId="{DB1C69FE-DA7A-42F2-882B-E31C033ED5E0}" type="presOf" srcId="{C505F597-F26E-4F86-8341-3ED7DCDB260C}" destId="{88C179FD-77BE-480A-802B-ED3FA6C323A3}" srcOrd="0" destOrd="0" presId="urn:microsoft.com/office/officeart/2005/8/layout/funnel1"/>
    <dgm:cxn modelId="{87708AC5-8DFF-4A1B-8BB7-BFE8DFBC068F}" type="presParOf" srcId="{88C179FD-77BE-480A-802B-ED3FA6C323A3}" destId="{E5B2FBD2-992B-4167-8510-4D4FDFC0A7F5}" srcOrd="0" destOrd="0" presId="urn:microsoft.com/office/officeart/2005/8/layout/funnel1"/>
    <dgm:cxn modelId="{A270A1A9-7F33-4F93-9026-92F82634A84A}" type="presParOf" srcId="{88C179FD-77BE-480A-802B-ED3FA6C323A3}" destId="{4E0C3844-7CCA-481B-826A-AD2C86A14C88}" srcOrd="1" destOrd="0" presId="urn:microsoft.com/office/officeart/2005/8/layout/funnel1"/>
    <dgm:cxn modelId="{1FD2336A-86EC-4CD5-A60C-B8766CF12286}" type="presParOf" srcId="{88C179FD-77BE-480A-802B-ED3FA6C323A3}" destId="{790D6412-39A0-425D-8CEC-4FABC544DF65}" srcOrd="2" destOrd="0" presId="urn:microsoft.com/office/officeart/2005/8/layout/funnel1"/>
    <dgm:cxn modelId="{34A4A6A4-123B-4186-ACA5-493E4E089592}" type="presParOf" srcId="{88C179FD-77BE-480A-802B-ED3FA6C323A3}" destId="{4AD1AE01-A678-43F0-9627-53BE0DE864F1}" srcOrd="3" destOrd="0" presId="urn:microsoft.com/office/officeart/2005/8/layout/funnel1"/>
    <dgm:cxn modelId="{784D88C0-D997-4887-A566-44CA5201BC35}" type="presParOf" srcId="{88C179FD-77BE-480A-802B-ED3FA6C323A3}" destId="{E42574BC-C984-47C4-AC00-8ED27CC53D82}" srcOrd="4" destOrd="0" presId="urn:microsoft.com/office/officeart/2005/8/layout/funnel1"/>
    <dgm:cxn modelId="{2454D351-347C-499F-8ACB-E32EEDB337E9}" type="presParOf" srcId="{88C179FD-77BE-480A-802B-ED3FA6C323A3}" destId="{C9946256-C94E-4A68-B5FB-D71B512F899F}" srcOrd="5" destOrd="0" presId="urn:microsoft.com/office/officeart/2005/8/layout/funnel1"/>
    <dgm:cxn modelId="{4915CFF2-503F-4D5E-A9AE-8DC8A064FC7D}" type="presParOf" srcId="{88C179FD-77BE-480A-802B-ED3FA6C323A3}" destId="{13E7D9BD-70D5-4041-8118-9BEF33806B5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2FBD2-992B-4167-8510-4D4FDFC0A7F5}">
      <dsp:nvSpPr>
        <dsp:cNvPr id="0" name=""/>
        <dsp:cNvSpPr/>
      </dsp:nvSpPr>
      <dsp:spPr>
        <a:xfrm>
          <a:off x="906808" y="386723"/>
          <a:ext cx="3313834" cy="115085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C3844-7CCA-481B-826A-AD2C86A14C88}">
      <dsp:nvSpPr>
        <dsp:cNvPr id="0" name=""/>
        <dsp:cNvSpPr/>
      </dsp:nvSpPr>
      <dsp:spPr>
        <a:xfrm>
          <a:off x="2247756" y="3204767"/>
          <a:ext cx="642216" cy="41101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D6412-39A0-425D-8CEC-4FABC544DF65}">
      <dsp:nvSpPr>
        <dsp:cNvPr id="0" name=""/>
        <dsp:cNvSpPr/>
      </dsp:nvSpPr>
      <dsp:spPr>
        <a:xfrm>
          <a:off x="1027545" y="3533582"/>
          <a:ext cx="3082636" cy="77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6C6D71"/>
              </a:solidFill>
              <a:latin typeface="+mn-lt"/>
              <a:ea typeface="+mn-ea"/>
              <a:cs typeface="+mn-cs"/>
            </a:rPr>
            <a:t>Un portrait territorial</a:t>
          </a:r>
        </a:p>
      </dsp:txBody>
      <dsp:txXfrm>
        <a:off x="1027545" y="3533582"/>
        <a:ext cx="3082636" cy="770659"/>
      </dsp:txXfrm>
    </dsp:sp>
    <dsp:sp modelId="{4AD1AE01-A678-43F0-9627-53BE0DE864F1}">
      <dsp:nvSpPr>
        <dsp:cNvPr id="0" name=""/>
        <dsp:cNvSpPr/>
      </dsp:nvSpPr>
      <dsp:spPr>
        <a:xfrm>
          <a:off x="2111606" y="1626457"/>
          <a:ext cx="1155988" cy="11559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BMO</a:t>
          </a:r>
        </a:p>
      </dsp:txBody>
      <dsp:txXfrm>
        <a:off x="2280897" y="1795748"/>
        <a:ext cx="817406" cy="817406"/>
      </dsp:txXfrm>
    </dsp:sp>
    <dsp:sp modelId="{E42574BC-C984-47C4-AC00-8ED27CC53D82}">
      <dsp:nvSpPr>
        <dsp:cNvPr id="0" name=""/>
        <dsp:cNvSpPr/>
      </dsp:nvSpPr>
      <dsp:spPr>
        <a:xfrm>
          <a:off x="1284432" y="759209"/>
          <a:ext cx="1155988" cy="1155988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Marché du travail</a:t>
          </a:r>
        </a:p>
      </dsp:txBody>
      <dsp:txXfrm>
        <a:off x="1453723" y="928500"/>
        <a:ext cx="817406" cy="817406"/>
      </dsp:txXfrm>
    </dsp:sp>
    <dsp:sp modelId="{C9946256-C94E-4A68-B5FB-D71B512F899F}">
      <dsp:nvSpPr>
        <dsp:cNvPr id="0" name=""/>
        <dsp:cNvSpPr/>
      </dsp:nvSpPr>
      <dsp:spPr>
        <a:xfrm>
          <a:off x="2466109" y="479716"/>
          <a:ext cx="1155988" cy="115598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Emplois</a:t>
          </a:r>
        </a:p>
      </dsp:txBody>
      <dsp:txXfrm>
        <a:off x="2635400" y="649007"/>
        <a:ext cx="817406" cy="817406"/>
      </dsp:txXfrm>
    </dsp:sp>
    <dsp:sp modelId="{13E7D9BD-70D5-4041-8118-9BEF33806B51}">
      <dsp:nvSpPr>
        <dsp:cNvPr id="0" name=""/>
        <dsp:cNvSpPr/>
      </dsp:nvSpPr>
      <dsp:spPr>
        <a:xfrm>
          <a:off x="770659" y="245436"/>
          <a:ext cx="3596409" cy="28771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3E5B6-FAC3-43C5-BD37-2937A11BD852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8778-DCCC-423E-B330-9232BF29D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2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3384-97C0-42A4-AB60-5BE4AB46F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09C754-752E-4DEA-AD0D-C7D0D8D07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D60EA-2EC5-4F35-A384-75088D6E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7251FA-DF8F-4E16-BE4F-FFC1C469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4BE028-9128-4AFE-9B12-9654EE33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FF4DC51-F4E2-4A61-8F85-50E0748F11E1}"/>
              </a:ext>
            </a:extLst>
          </p:cNvPr>
          <p:cNvGrpSpPr/>
          <p:nvPr userDrawn="1"/>
        </p:nvGrpSpPr>
        <p:grpSpPr>
          <a:xfrm>
            <a:off x="4478136" y="136525"/>
            <a:ext cx="3223027" cy="1576388"/>
            <a:chOff x="5029200" y="0"/>
            <a:chExt cx="3223027" cy="1576388"/>
          </a:xfrm>
        </p:grpSpPr>
        <p:pic>
          <p:nvPicPr>
            <p:cNvPr id="11" name="Picture 2" descr="Elo - Emplois Loire Observatoire">
              <a:extLst>
                <a:ext uri="{FF2B5EF4-FFF2-40B4-BE49-F238E27FC236}">
                  <a16:creationId xmlns:a16="http://schemas.microsoft.com/office/drawing/2014/main" id="{5D333435-018D-490E-9DD7-A51451009D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2F19058-5C47-4997-B52E-3C247BDD3D92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579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6C6D71"/>
                  </a:solidFill>
                </a:rPr>
                <a:t>Observer</a:t>
              </a:r>
              <a:r>
                <a:rPr lang="fr-FR" sz="2400" b="1" dirty="0"/>
                <a:t> </a:t>
              </a:r>
              <a:r>
                <a:rPr lang="fr-FR" sz="24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25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15AED-F00D-4211-99EF-56259873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68C2F1-9A0F-432C-B8E8-5C3F8CCC7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CEE5E4-1EB4-47F3-A9AC-4FBE4B6E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8ED3F-452E-4413-9A61-A0F1099F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1B0E56-B953-448D-8C98-2AA51039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19EE227-0DF4-491D-8FD2-2B6D642FC6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10600" y="449125"/>
            <a:ext cx="2708533" cy="1309032"/>
            <a:chOff x="5029200" y="0"/>
            <a:chExt cx="3321794" cy="1605427"/>
          </a:xfrm>
        </p:grpSpPr>
        <p:pic>
          <p:nvPicPr>
            <p:cNvPr id="8" name="Picture 2" descr="Elo - Emplois Loire Observatoire">
              <a:extLst>
                <a:ext uri="{FF2B5EF4-FFF2-40B4-BE49-F238E27FC236}">
                  <a16:creationId xmlns:a16="http://schemas.microsoft.com/office/drawing/2014/main" id="{A4EFB345-7099-44E4-A5EB-DD9854C6B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CC4139F-D69A-4493-A6D6-2D8116EF99A8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678256" cy="49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50000"/>
                    </a:schemeClr>
                  </a:solidFill>
                </a:rPr>
                <a:t>Observer</a:t>
              </a:r>
              <a:r>
                <a:rPr lang="fr-FR" sz="2000" b="1" dirty="0"/>
                <a:t> </a:t>
              </a:r>
              <a:r>
                <a:rPr lang="fr-FR" sz="20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FF28D-10FC-4A84-97C2-8AB911EEE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1BF13D-3127-4226-A16D-CFC2859A4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BCC14C-D6D1-4A5B-A407-AA47E0CE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B629D-C3A8-4359-A80E-383ECC2D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101D97-504E-4A84-BCFF-15E7FC04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3AFAE9F-E44B-4D31-8CD0-E7BEC7EE407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333375" y="953951"/>
            <a:ext cx="2708533" cy="1309032"/>
            <a:chOff x="5029200" y="0"/>
            <a:chExt cx="3321794" cy="1605427"/>
          </a:xfrm>
        </p:grpSpPr>
        <p:pic>
          <p:nvPicPr>
            <p:cNvPr id="8" name="Picture 2" descr="Elo - Emplois Loire Observatoire">
              <a:extLst>
                <a:ext uri="{FF2B5EF4-FFF2-40B4-BE49-F238E27FC236}">
                  <a16:creationId xmlns:a16="http://schemas.microsoft.com/office/drawing/2014/main" id="{82D0FBAB-02B6-488C-9343-B1901A7984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1452476-00D4-4CAE-B633-9D688D59227C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678256" cy="49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50000"/>
                    </a:schemeClr>
                  </a:solidFill>
                </a:rPr>
                <a:t>Observer</a:t>
              </a:r>
              <a:r>
                <a:rPr lang="fr-FR" sz="2000" b="1" dirty="0"/>
                <a:t> </a:t>
              </a:r>
              <a:r>
                <a:rPr lang="fr-FR" sz="20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3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DC154-1C54-47A3-A238-D36A3371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CA9DE-E48C-4DB9-8F1F-9F978AE8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6D71"/>
                </a:solidFill>
              </a:defRPr>
            </a:lvl1pPr>
            <a:lvl2pPr>
              <a:defRPr>
                <a:solidFill>
                  <a:srgbClr val="6C6D71"/>
                </a:solidFill>
              </a:defRPr>
            </a:lvl2pPr>
            <a:lvl3pPr>
              <a:defRPr>
                <a:solidFill>
                  <a:srgbClr val="6C6D71"/>
                </a:solidFill>
              </a:defRPr>
            </a:lvl3pPr>
            <a:lvl4pPr>
              <a:defRPr>
                <a:solidFill>
                  <a:srgbClr val="6C6D71"/>
                </a:solidFill>
              </a:defRPr>
            </a:lvl4pPr>
            <a:lvl5pPr>
              <a:defRPr>
                <a:solidFill>
                  <a:srgbClr val="6C6D7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5A2C2-6ED6-4BB0-955E-85FDD6F0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08330-2755-4A42-AE27-B32EDF8A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6C6D71"/>
          </a:solidFill>
        </p:spPr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48E8D-7FBF-4839-937F-0E5487D4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1EBC32"/>
          </a:solidFill>
        </p:spPr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38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07814-A0A3-466D-80EA-14314460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583B3-6E7E-4CEC-84DA-C0E2DD8F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3AEA4-4CF9-41F0-8AB0-5896FE0F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A98D9-C878-416E-BDCB-07BAC4FE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CF4D16-55E8-4B9E-8D2D-9D992DBA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25B8DB3-971C-4253-B62B-E1969555DDB4}"/>
              </a:ext>
            </a:extLst>
          </p:cNvPr>
          <p:cNvGrpSpPr/>
          <p:nvPr userDrawn="1"/>
        </p:nvGrpSpPr>
        <p:grpSpPr>
          <a:xfrm>
            <a:off x="4478136" y="136525"/>
            <a:ext cx="3223027" cy="1576388"/>
            <a:chOff x="5029200" y="0"/>
            <a:chExt cx="3223027" cy="1576388"/>
          </a:xfrm>
        </p:grpSpPr>
        <p:pic>
          <p:nvPicPr>
            <p:cNvPr id="1026" name="Picture 2" descr="Elo - Emplois Loire Observatoire">
              <a:extLst>
                <a:ext uri="{FF2B5EF4-FFF2-40B4-BE49-F238E27FC236}">
                  <a16:creationId xmlns:a16="http://schemas.microsoft.com/office/drawing/2014/main" id="{FA22054B-AE78-4384-A00D-1816BADC17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952F603-6808-4CD4-AB5E-AFD4FCDE3451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579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Observer</a:t>
              </a:r>
              <a:r>
                <a:rPr lang="fr-FR" sz="2400" b="1" dirty="0"/>
                <a:t> </a:t>
              </a:r>
              <a:r>
                <a:rPr lang="fr-FR" sz="24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92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C9EB2-1567-494B-9846-1D9EF25D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DF7A9-90C5-4C94-9F24-CFE97DA1E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C6D-A07C-49BC-B376-2BC3C30D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50886B-BD95-459A-9820-67AE34FE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51C8BB-2E95-42DE-9F4F-7B96A6F0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D90A58-1FB9-4523-86A6-EDD9D860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88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F83E4-DBF7-4DCB-BA2D-30A844D3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DD287B-8DC4-4734-B317-6076F551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192E65-80AC-4BD2-8307-EF6AC731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31C736-0038-4D5A-AD2B-BAC2B3D78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67D7CA-40E0-4D9E-8F91-2265F81A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705816-9923-4ED6-BEE0-2EBB00A4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63F97E-4C86-491F-89B7-1B8F4A43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4F44D1-3036-4FE4-B520-1F9D53FB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08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B21C3-BD99-4995-AD71-18D9505B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164C71-B8BC-4565-A6B6-872B262A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B69AA8-EF1A-46D4-9ADB-19E5DC6C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FD4A69-EF47-4A68-8290-B02A7E74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97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1991A1-6407-4BF5-9264-04E47F20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B0A0F0-6EB1-4D1B-A5A0-9A6CFA10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AA09A3-4C3F-48D6-867B-3813DBC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9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AD20A-B4E7-4550-B5FF-41A0BD0E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03D51E-09CA-4B1A-AF1B-B42E8ADB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F568CA-84E7-4E5B-B7BF-72EB5E8CB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C086F2-E42D-4CE3-B636-A2B9E75D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E008D6-9F44-40C1-96C2-EE4410B7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BDF53-7B4C-4618-9E92-EED39BF1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A5F7E9A-0823-4AD6-930C-0BF859D0F9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67875" y="60875"/>
            <a:ext cx="1927259" cy="906651"/>
            <a:chOff x="5029200" y="0"/>
            <a:chExt cx="3587318" cy="1687608"/>
          </a:xfrm>
        </p:grpSpPr>
        <p:pic>
          <p:nvPicPr>
            <p:cNvPr id="9" name="Picture 2" descr="Elo - Emplois Loire Observatoire">
              <a:extLst>
                <a:ext uri="{FF2B5EF4-FFF2-40B4-BE49-F238E27FC236}">
                  <a16:creationId xmlns:a16="http://schemas.microsoft.com/office/drawing/2014/main" id="{FF03C48D-6544-42F2-970E-60C59AE9EF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2B8516D-6671-4F95-BD22-DDDDC96DD2D6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943780" cy="572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Observer</a:t>
              </a:r>
              <a:r>
                <a:rPr lang="fr-FR" sz="1400" b="1" dirty="0"/>
                <a:t> </a:t>
              </a:r>
              <a:r>
                <a:rPr lang="fr-FR" sz="14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2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0D058-394B-42F7-9C65-82866464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47ECB7-49A2-4F79-98B1-833A0B43E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814F94-CFF1-4640-AC1D-BE6DD1FE6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449DC2-C906-4487-B3D5-DAE3D1C8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A63C76-C4D8-4AE5-AC8E-9D8BF80B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EE53BF-1A18-46EB-8F80-7ABE5B5A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CC1397-8033-45D3-95F6-B3C7657C9C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67875" y="60875"/>
            <a:ext cx="1927259" cy="906651"/>
            <a:chOff x="5029200" y="0"/>
            <a:chExt cx="3587318" cy="1687608"/>
          </a:xfrm>
        </p:grpSpPr>
        <p:pic>
          <p:nvPicPr>
            <p:cNvPr id="9" name="Picture 2" descr="Elo - Emplois Loire Observatoire">
              <a:extLst>
                <a:ext uri="{FF2B5EF4-FFF2-40B4-BE49-F238E27FC236}">
                  <a16:creationId xmlns:a16="http://schemas.microsoft.com/office/drawing/2014/main" id="{01F96C20-9888-4CC4-BE2C-3B1A898C2E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1242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A48DA08-C5DB-4628-B6E0-B9D9A8689D70}"/>
                </a:ext>
              </a:extLst>
            </p:cNvPr>
            <p:cNvSpPr txBox="1"/>
            <p:nvPr userDrawn="1"/>
          </p:nvSpPr>
          <p:spPr>
            <a:xfrm>
              <a:off x="5672738" y="1114723"/>
              <a:ext cx="2943780" cy="572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Observer</a:t>
              </a:r>
              <a:r>
                <a:rPr lang="fr-FR" sz="1400" b="1" dirty="0"/>
                <a:t> </a:t>
              </a:r>
              <a:r>
                <a:rPr lang="fr-FR" sz="1400" b="1" dirty="0">
                  <a:solidFill>
                    <a:srgbClr val="4A6A7E"/>
                  </a:solidFill>
                </a:rPr>
                <a:t>pour 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59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88733D-5C79-4D91-89BE-5A9192A7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91B76-CECE-4481-84C6-7723A6490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A6914-8AE7-4157-AEDF-20C5BD73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4A6A7E"/>
          </a:solidFill>
        </p:spPr>
        <p:txBody>
          <a:bodyPr vert="horz" lIns="91440" tIns="45720" rIns="91440" bIns="45720" rtlCol="0" anchor="ctr"/>
          <a:lstStyle>
            <a:lvl1pPr algn="l">
              <a:defRPr sz="1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2C4B7-1C79-449A-B910-5C71D6191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6C6D71"/>
          </a:solidFill>
        </p:spPr>
        <p:txBody>
          <a:bodyPr vert="horz" lIns="91440" tIns="45720" rIns="91440" bIns="45720" rtlCol="0" anchor="ctr"/>
          <a:lstStyle>
            <a:lvl1pPr algn="ctr">
              <a:defRPr sz="1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EE907D-86DD-4EDA-9DA3-BBA7CF83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EE93B5A-22E7-4ADD-91D5-441D0950230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0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A6A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EBC32"/>
        </a:buClr>
        <a:buFont typeface="Arial" panose="020B0604020202020204" pitchFamily="34" charset="0"/>
        <a:buChar char="•"/>
        <a:defRPr sz="2800" kern="1200">
          <a:solidFill>
            <a:srgbClr val="6C6D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BC32"/>
        </a:buClr>
        <a:buFont typeface="Arial" panose="020B0604020202020204" pitchFamily="34" charset="0"/>
        <a:buChar char="•"/>
        <a:defRPr sz="2400" kern="1200">
          <a:solidFill>
            <a:srgbClr val="6C6D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BC32"/>
        </a:buClr>
        <a:buFont typeface="Arial" panose="020B0604020202020204" pitchFamily="34" charset="0"/>
        <a:buChar char="•"/>
        <a:defRPr sz="2000" kern="1200">
          <a:solidFill>
            <a:srgbClr val="6C6D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BC32"/>
        </a:buClr>
        <a:buFont typeface="Arial" panose="020B0604020202020204" pitchFamily="34" charset="0"/>
        <a:buChar char="•"/>
        <a:defRPr sz="1800" kern="1200">
          <a:solidFill>
            <a:srgbClr val="6C6D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BC32"/>
        </a:buClr>
        <a:buFont typeface="Arial" panose="020B0604020202020204" pitchFamily="34" charset="0"/>
        <a:buChar char="•"/>
        <a:defRPr sz="1800" kern="1200">
          <a:solidFill>
            <a:srgbClr val="6C6D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odZ3PfcKtH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esi4e2mXZ5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BF237-2156-48A3-83EB-E379EAE1F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STRATEGIE TERRITORIALE EMPLOI 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A9900E-F71C-47F4-967C-CB3BAEA0F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64CB3-D833-4308-9C45-D8916608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8E3BE-ADFB-447A-9005-EBA588B6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STEF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86D98-81B2-426B-813F-E3EC39AF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7FEAD6-61C4-411B-B2BC-45E19107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475" y="5662833"/>
            <a:ext cx="2560782" cy="554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0F7884-033E-4CC1-A9D3-EA606338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152732"/>
            <a:ext cx="3120670" cy="14584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98B22F-AB1A-4356-8478-F594A405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6" y="4152732"/>
            <a:ext cx="2520000" cy="16913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EDE0B8-8013-4404-88E0-99808902C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42" y="4152732"/>
            <a:ext cx="336631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 Sud</a:t>
            </a:r>
            <a:br>
              <a:rPr lang="fr-FR" sz="4000" dirty="0"/>
            </a:br>
            <a:r>
              <a:rPr lang="fr-FR" sz="4000" dirty="0"/>
              <a:t>Les principaux secteurs recruteurs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10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04317F-D7D9-46D8-B64E-CA349DE021BC}"/>
              </a:ext>
            </a:extLst>
          </p:cNvPr>
          <p:cNvSpPr/>
          <p:nvPr/>
        </p:nvSpPr>
        <p:spPr>
          <a:xfrm>
            <a:off x="7757400" y="4375806"/>
            <a:ext cx="792000" cy="792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9F5F148-9573-4C9E-8E62-0E6AAD0F5C39}"/>
              </a:ext>
            </a:extLst>
          </p:cNvPr>
          <p:cNvSpPr/>
          <p:nvPr/>
        </p:nvSpPr>
        <p:spPr>
          <a:xfrm>
            <a:off x="8254115" y="1824035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42473F4-E49B-4B44-8727-ACB95DBAE94D}"/>
              </a:ext>
            </a:extLst>
          </p:cNvPr>
          <p:cNvSpPr/>
          <p:nvPr/>
        </p:nvSpPr>
        <p:spPr>
          <a:xfrm>
            <a:off x="956909" y="4273295"/>
            <a:ext cx="1080000" cy="108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6177972-CDC7-402B-B6F3-0608869BF21A}"/>
              </a:ext>
            </a:extLst>
          </p:cNvPr>
          <p:cNvSpPr/>
          <p:nvPr/>
        </p:nvSpPr>
        <p:spPr>
          <a:xfrm>
            <a:off x="3600304" y="4315931"/>
            <a:ext cx="900000" cy="90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3BEDB61-0115-451A-A25F-5D668C4E4D8A}"/>
              </a:ext>
            </a:extLst>
          </p:cNvPr>
          <p:cNvSpPr/>
          <p:nvPr/>
        </p:nvSpPr>
        <p:spPr>
          <a:xfrm>
            <a:off x="10560363" y="1824035"/>
            <a:ext cx="1080000" cy="108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F1BAD89-4CF5-4CC3-9643-95149D00D26C}"/>
              </a:ext>
            </a:extLst>
          </p:cNvPr>
          <p:cNvSpPr/>
          <p:nvPr/>
        </p:nvSpPr>
        <p:spPr>
          <a:xfrm>
            <a:off x="1018153" y="1629000"/>
            <a:ext cx="1440000" cy="144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32B07F8-CFA6-4B58-9BBF-268D3BE2D7AE}"/>
              </a:ext>
            </a:extLst>
          </p:cNvPr>
          <p:cNvSpPr>
            <a:spLocks noChangeAspect="1"/>
          </p:cNvSpPr>
          <p:nvPr/>
        </p:nvSpPr>
        <p:spPr>
          <a:xfrm>
            <a:off x="3641621" y="1824035"/>
            <a:ext cx="1080000" cy="108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6215270-843A-4A4F-ACE8-66CD098D1B4D}"/>
              </a:ext>
            </a:extLst>
          </p:cNvPr>
          <p:cNvSpPr/>
          <p:nvPr/>
        </p:nvSpPr>
        <p:spPr>
          <a:xfrm>
            <a:off x="9404685" y="4375806"/>
            <a:ext cx="792000" cy="792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FB53095-5A18-4DF7-BDC9-94C219C328EA}"/>
              </a:ext>
            </a:extLst>
          </p:cNvPr>
          <p:cNvSpPr/>
          <p:nvPr/>
        </p:nvSpPr>
        <p:spPr>
          <a:xfrm>
            <a:off x="5947868" y="1824035"/>
            <a:ext cx="1080000" cy="1080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3E021B3-0F65-4BF8-922D-6563CE4AE138}"/>
              </a:ext>
            </a:extLst>
          </p:cNvPr>
          <p:cNvSpPr/>
          <p:nvPr/>
        </p:nvSpPr>
        <p:spPr>
          <a:xfrm>
            <a:off x="5334349" y="4315931"/>
            <a:ext cx="900000" cy="90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4F6974-8E88-4839-B32C-CBB21C1A35F0}"/>
              </a:ext>
            </a:extLst>
          </p:cNvPr>
          <p:cNvSpPr txBox="1"/>
          <p:nvPr/>
        </p:nvSpPr>
        <p:spPr>
          <a:xfrm>
            <a:off x="487268" y="3316755"/>
            <a:ext cx="228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Santé et action sociale</a:t>
            </a:r>
          </a:p>
          <a:p>
            <a:pPr algn="ctr"/>
            <a:r>
              <a:rPr lang="fr-FR" dirty="0"/>
              <a:t>2 240 projets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9EB478-F431-4D7F-BECF-C77F1D8C6DA6}"/>
              </a:ext>
            </a:extLst>
          </p:cNvPr>
          <p:cNvSpPr/>
          <p:nvPr/>
        </p:nvSpPr>
        <p:spPr>
          <a:xfrm>
            <a:off x="3198943" y="3316755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Services aux entreprises</a:t>
            </a:r>
          </a:p>
          <a:p>
            <a:pPr algn="ctr"/>
            <a:r>
              <a:rPr lang="fr-FR" dirty="0"/>
              <a:t>1 090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3E4E8-286D-4F02-8CB5-D9E734B4F825}"/>
              </a:ext>
            </a:extLst>
          </p:cNvPr>
          <p:cNvSpPr/>
          <p:nvPr/>
        </p:nvSpPr>
        <p:spPr>
          <a:xfrm>
            <a:off x="1197620" y="5433020"/>
            <a:ext cx="540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BTP</a:t>
            </a:r>
          </a:p>
          <a:p>
            <a:pPr algn="ctr"/>
            <a:r>
              <a:rPr lang="fr-FR" dirty="0"/>
              <a:t>840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7EA0B1-8FBB-4DF3-88C6-CCBC3745136F}"/>
              </a:ext>
            </a:extLst>
          </p:cNvPr>
          <p:cNvSpPr/>
          <p:nvPr/>
        </p:nvSpPr>
        <p:spPr>
          <a:xfrm>
            <a:off x="7713390" y="3316755"/>
            <a:ext cx="236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Hôtellerie Restauration</a:t>
            </a:r>
          </a:p>
          <a:p>
            <a:pPr algn="ctr"/>
            <a:r>
              <a:rPr lang="fr-FR" dirty="0"/>
              <a:t>890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80B8A-B6E0-4917-8311-98191E124526}"/>
              </a:ext>
            </a:extLst>
          </p:cNvPr>
          <p:cNvSpPr/>
          <p:nvPr/>
        </p:nvSpPr>
        <p:spPr>
          <a:xfrm>
            <a:off x="5094689" y="5333272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Commerce </a:t>
            </a:r>
          </a:p>
          <a:p>
            <a:pPr algn="ctr"/>
            <a:r>
              <a:rPr lang="fr-FR" dirty="0"/>
              <a:t>de détail</a:t>
            </a:r>
          </a:p>
          <a:p>
            <a:pPr algn="ctr"/>
            <a:r>
              <a:rPr lang="fr-FR" dirty="0"/>
              <a:t>720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04D59-BB67-4754-A433-88EA5D98E25E}"/>
              </a:ext>
            </a:extLst>
          </p:cNvPr>
          <p:cNvSpPr/>
          <p:nvPr/>
        </p:nvSpPr>
        <p:spPr>
          <a:xfrm>
            <a:off x="3198943" y="5333272"/>
            <a:ext cx="1561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Adm. Publique</a:t>
            </a:r>
          </a:p>
          <a:p>
            <a:pPr algn="ctr"/>
            <a:r>
              <a:rPr lang="fr-FR" dirty="0"/>
              <a:t>Enseignement</a:t>
            </a:r>
          </a:p>
          <a:p>
            <a:pPr algn="ctr"/>
            <a:r>
              <a:rPr lang="fr-FR" dirty="0"/>
              <a:t>770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58CC3-AA4D-4C27-A5C2-27E5E54243C5}"/>
              </a:ext>
            </a:extLst>
          </p:cNvPr>
          <p:cNvSpPr/>
          <p:nvPr/>
        </p:nvSpPr>
        <p:spPr>
          <a:xfrm>
            <a:off x="7435673" y="5407440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Transport</a:t>
            </a:r>
          </a:p>
          <a:p>
            <a:pPr algn="ctr"/>
            <a:r>
              <a:rPr lang="fr-FR" dirty="0"/>
              <a:t>420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CE4B32-FBF8-4F18-9214-4D36E60EF81F}"/>
              </a:ext>
            </a:extLst>
          </p:cNvPr>
          <p:cNvSpPr/>
          <p:nvPr/>
        </p:nvSpPr>
        <p:spPr>
          <a:xfrm>
            <a:off x="6064506" y="3316755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Agriculture</a:t>
            </a:r>
          </a:p>
          <a:p>
            <a:pPr algn="ctr"/>
            <a:r>
              <a:rPr lang="fr-FR" dirty="0"/>
              <a:t>920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98A5BF-C18D-455A-B25D-1FA6681654E1}"/>
              </a:ext>
            </a:extLst>
          </p:cNvPr>
          <p:cNvSpPr/>
          <p:nvPr/>
        </p:nvSpPr>
        <p:spPr>
          <a:xfrm>
            <a:off x="10560363" y="3303072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Métallurgie</a:t>
            </a:r>
          </a:p>
          <a:p>
            <a:pPr algn="ctr"/>
            <a:r>
              <a:rPr lang="fr-FR" dirty="0"/>
              <a:t>860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7CFC68-3E73-40FB-9CE9-23C4B8426DFE}"/>
              </a:ext>
            </a:extLst>
          </p:cNvPr>
          <p:cNvSpPr/>
          <p:nvPr/>
        </p:nvSpPr>
        <p:spPr>
          <a:xfrm>
            <a:off x="8794115" y="540744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Agro-alimentaire</a:t>
            </a:r>
          </a:p>
          <a:p>
            <a:pPr algn="ctr"/>
            <a:r>
              <a:rPr lang="fr-FR" dirty="0"/>
              <a:t>390</a:t>
            </a:r>
          </a:p>
        </p:txBody>
      </p:sp>
    </p:spTree>
    <p:extLst>
      <p:ext uri="{BB962C8B-B14F-4D97-AF65-F5344CB8AC3E}">
        <p14:creationId xmlns:p14="http://schemas.microsoft.com/office/powerpoint/2010/main" val="18446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 Sud</a:t>
            </a:r>
            <a:br>
              <a:rPr lang="fr-FR" sz="4000" dirty="0"/>
            </a:br>
            <a:r>
              <a:rPr lang="fr-FR" sz="4000" dirty="0"/>
              <a:t>Les secteurs employeurs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18A4F9-158F-47CE-9EE4-2B78BBEA6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" y="2078279"/>
            <a:ext cx="5621722" cy="300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A2DC37-A645-4A1C-8D48-E76B2171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93882"/>
            <a:ext cx="6248400" cy="4953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33EF0CC-DF48-475F-A2F3-5F2E3FB3C678}"/>
              </a:ext>
            </a:extLst>
          </p:cNvPr>
          <p:cNvSpPr txBox="1"/>
          <p:nvPr/>
        </p:nvSpPr>
        <p:spPr>
          <a:xfrm>
            <a:off x="133417" y="5304411"/>
            <a:ext cx="3060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URSSAF données 2018, 2022 et 2023.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604D34-01F4-4444-979D-00EABA68ABEA}"/>
              </a:ext>
            </a:extLst>
          </p:cNvPr>
          <p:cNvSpPr txBox="1"/>
          <p:nvPr/>
        </p:nvSpPr>
        <p:spPr>
          <a:xfrm>
            <a:off x="5874326" y="5863116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Source: France Travail, Enquête BMO 2024</a:t>
            </a:r>
          </a:p>
        </p:txBody>
      </p:sp>
    </p:spTree>
    <p:extLst>
      <p:ext uri="{BB962C8B-B14F-4D97-AF65-F5344CB8AC3E}">
        <p14:creationId xmlns:p14="http://schemas.microsoft.com/office/powerpoint/2010/main" val="276368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12FE0-0FEB-41E7-ACB5-62CA0B4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secteurs spécifiques à Loire Sud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5C1C4-7C64-47D4-AD07-D80DE7F1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Juillet 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D97D0B-E4D7-498A-9079-971A3E0F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STEF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5BFA3-1F9A-4144-89C6-DC2A34E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354B9F-FD20-4434-84E2-102EF7BC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45" y="1690688"/>
            <a:ext cx="8235373" cy="3507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EC03C8-85AF-4839-AA1C-9A55656D9499}"/>
              </a:ext>
            </a:extLst>
          </p:cNvPr>
          <p:cNvSpPr txBox="1"/>
          <p:nvPr/>
        </p:nvSpPr>
        <p:spPr>
          <a:xfrm>
            <a:off x="1001635" y="5643156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URSSAF données 2023</a:t>
            </a:r>
          </a:p>
        </p:txBody>
      </p:sp>
    </p:spTree>
    <p:extLst>
      <p:ext uri="{BB962C8B-B14F-4D97-AF65-F5344CB8AC3E}">
        <p14:creationId xmlns:p14="http://schemas.microsoft.com/office/powerpoint/2010/main" val="367408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7" y="41130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</a:t>
            </a:r>
            <a:br>
              <a:rPr lang="fr-FR" sz="4000" dirty="0"/>
            </a:br>
            <a:r>
              <a:rPr lang="fr-FR" sz="4000" dirty="0"/>
              <a:t>Les métiers porteurs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A9C403-1DA5-403B-9BC2-62D7285D1580}"/>
              </a:ext>
            </a:extLst>
          </p:cNvPr>
          <p:cNvSpPr txBox="1"/>
          <p:nvPr/>
        </p:nvSpPr>
        <p:spPr>
          <a:xfrm>
            <a:off x="838200" y="2802653"/>
            <a:ext cx="398519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fr-FR" i="1" dirty="0"/>
              <a:t>Les métiers les plus porteurs sont établis seulement pour la Loire faute de données plus précises à l’échelle de Loire Sud.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73DC57-B96C-46EA-AD45-B1DEE2A5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793707"/>
            <a:ext cx="6393126" cy="47037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6D0971F-D024-497F-BF67-4AAD4210741E}"/>
              </a:ext>
            </a:extLst>
          </p:cNvPr>
          <p:cNvSpPr txBox="1"/>
          <p:nvPr/>
        </p:nvSpPr>
        <p:spPr>
          <a:xfrm>
            <a:off x="5080000" y="5741312"/>
            <a:ext cx="400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INSEE, Recensements de la population 2015 et 2021</a:t>
            </a:r>
          </a:p>
        </p:txBody>
      </p:sp>
    </p:spTree>
    <p:extLst>
      <p:ext uri="{BB962C8B-B14F-4D97-AF65-F5344CB8AC3E}">
        <p14:creationId xmlns:p14="http://schemas.microsoft.com/office/powerpoint/2010/main" val="126483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0CAED-7F99-46B0-9CB1-A70432F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01"/>
            <a:ext cx="10515600" cy="1325563"/>
          </a:xfrm>
        </p:spPr>
        <p:txBody>
          <a:bodyPr/>
          <a:lstStyle/>
          <a:p>
            <a:r>
              <a:rPr lang="fr-FR" dirty="0"/>
              <a:t>Les métiers qui recrutent en 2023</a:t>
            </a:r>
            <a:br>
              <a:rPr lang="fr-FR" dirty="0"/>
            </a:br>
            <a:r>
              <a:rPr lang="fr-FR" dirty="0"/>
              <a:t>Loire Sud - Top 20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C8C26-B477-48FC-9A9B-E8CACD65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7E41EF-6002-4539-89C1-6E2C89AE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STEF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DB76B3-223E-42F9-A3A2-244836B0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3C482C-4712-4234-BC61-0064DC4A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" y="1472164"/>
            <a:ext cx="12192000" cy="43988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5879D9-72AF-43B0-9DEE-08548D3674F3}"/>
              </a:ext>
            </a:extLst>
          </p:cNvPr>
          <p:cNvSpPr txBox="1"/>
          <p:nvPr/>
        </p:nvSpPr>
        <p:spPr>
          <a:xfrm>
            <a:off x="6991926" y="5975188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Source: France Travail, Enquête BMO 2024</a:t>
            </a:r>
          </a:p>
        </p:txBody>
      </p:sp>
    </p:spTree>
    <p:extLst>
      <p:ext uri="{BB962C8B-B14F-4D97-AF65-F5344CB8AC3E}">
        <p14:creationId xmlns:p14="http://schemas.microsoft.com/office/powerpoint/2010/main" val="131834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8" y="861060"/>
            <a:ext cx="4472709" cy="1325563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Loire Sud – </a:t>
            </a:r>
            <a:br>
              <a:rPr lang="fr-FR" sz="4000" dirty="0"/>
            </a:br>
            <a:r>
              <a:rPr lang="fr-FR" sz="4000" dirty="0"/>
              <a:t>Des difficultés </a:t>
            </a:r>
            <a:br>
              <a:rPr lang="fr-FR" sz="4000" dirty="0"/>
            </a:br>
            <a:r>
              <a:rPr lang="fr-FR" sz="4000" dirty="0"/>
              <a:t>de recrutement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D408EE-EB1A-4C84-9082-774DE292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18" y="861060"/>
            <a:ext cx="6533715" cy="50332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4449EA-EDC9-48D4-A8BE-01795D459F01}"/>
              </a:ext>
            </a:extLst>
          </p:cNvPr>
          <p:cNvSpPr txBox="1"/>
          <p:nvPr/>
        </p:nvSpPr>
        <p:spPr>
          <a:xfrm>
            <a:off x="4535053" y="5986825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Source: France Travail, Enquête BMO 2024</a:t>
            </a:r>
          </a:p>
        </p:txBody>
      </p:sp>
    </p:spTree>
    <p:extLst>
      <p:ext uri="{BB962C8B-B14F-4D97-AF65-F5344CB8AC3E}">
        <p14:creationId xmlns:p14="http://schemas.microsoft.com/office/powerpoint/2010/main" val="351032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 Sud - Déséquilibre offre /demande d’emploi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B527CF-757C-4753-8E09-B944CDD5982C}"/>
              </a:ext>
            </a:extLst>
          </p:cNvPr>
          <p:cNvSpPr txBox="1"/>
          <p:nvPr/>
        </p:nvSpPr>
        <p:spPr>
          <a:xfrm>
            <a:off x="234516" y="698770"/>
            <a:ext cx="208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Pénurie de main d’</a:t>
            </a:r>
            <a:r>
              <a:rPr lang="fr-FR" sz="1400" b="1" dirty="0" err="1">
                <a:solidFill>
                  <a:srgbClr val="FF0000"/>
                </a:solidFill>
              </a:rPr>
              <a:t>oeuvre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B50CA0-5DDE-4AF9-8F99-DBA805C56F76}"/>
              </a:ext>
            </a:extLst>
          </p:cNvPr>
          <p:cNvSpPr txBox="1"/>
          <p:nvPr/>
        </p:nvSpPr>
        <p:spPr>
          <a:xfrm>
            <a:off x="6429521" y="698769"/>
            <a:ext cx="2602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4A6A7E"/>
                </a:solidFill>
              </a:rPr>
              <a:t>Concurrence forte pour un poste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E044A7-6B4A-4B57-8E95-85AEC84F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232"/>
            <a:ext cx="12192000" cy="40222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B34651C-4CAB-4E9B-8AFE-BDBE2B149BB1}"/>
              </a:ext>
            </a:extLst>
          </p:cNvPr>
          <p:cNvSpPr txBox="1"/>
          <p:nvPr/>
        </p:nvSpPr>
        <p:spPr>
          <a:xfrm>
            <a:off x="0" y="5725196"/>
            <a:ext cx="567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Source: France Travail, Données 2022 et 2023</a:t>
            </a:r>
          </a:p>
          <a:p>
            <a:r>
              <a:rPr lang="fr-FR" sz="1200" i="1" dirty="0"/>
              <a:t>OQ= Ouvrier qualifié; ONQ= Ouvrier Non Qualifié; TAM= Technicien et Agent de Maîtrise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2F2034-96BD-4FCF-8A6E-45DC8F5C71AE}"/>
              </a:ext>
            </a:extLst>
          </p:cNvPr>
          <p:cNvSpPr txBox="1"/>
          <p:nvPr/>
        </p:nvSpPr>
        <p:spPr>
          <a:xfrm>
            <a:off x="5745018" y="5120479"/>
            <a:ext cx="636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Points de vigilance: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</a:rPr>
              <a:t>Les conditions d’inscription à France Travail comme pour les assistantes maternelles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</a:rPr>
              <a:t>La capacité à exercer le métier (problème de santé)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</a:rPr>
              <a:t>La volonté d’exercer ce métier (inscription selon le dernier emploi)</a:t>
            </a:r>
          </a:p>
        </p:txBody>
      </p:sp>
    </p:spTree>
    <p:extLst>
      <p:ext uri="{BB962C8B-B14F-4D97-AF65-F5344CB8AC3E}">
        <p14:creationId xmlns:p14="http://schemas.microsoft.com/office/powerpoint/2010/main" val="168091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2D03C-01FF-4114-B055-F5DDF72E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métiers 2022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1F894A-BAF6-4A97-A938-2C881760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7017E-C075-44C6-84F9-334B2939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7F251-DA1E-4E6C-8C70-1CADC930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17</a:t>
            </a:fld>
            <a:endParaRPr lang="fr-FR" dirty="0"/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86BBEEDF-D895-48C7-8CF0-EAA06219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1955"/>
            <a:ext cx="9053345" cy="50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E7CE1-699F-4B40-8C0A-F968A42B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Métiers 2030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430E44-7BE4-4A08-9B15-6A024E07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81903-42FB-4DB1-9BB8-DE3B0108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DFC78-E1C2-42C1-B3C9-CAB85D41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20244D8B-BE06-40D7-82F5-9D08EE00B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0810"/>
            <a:ext cx="8090177" cy="4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8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 Sud - La synthèse (1/2)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19</a:t>
            </a:fld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C60EC6F-487A-4385-BA6C-9DFBD32E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7" y="1413164"/>
            <a:ext cx="4925291" cy="4867563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200" dirty="0"/>
              <a:t>Les métiers (salariés) ci-contre présentent de nombreuses caractéristiques (12 au total) parmi les suivantes:</a:t>
            </a:r>
          </a:p>
          <a:p>
            <a:pPr lvl="1" algn="just"/>
            <a:r>
              <a:rPr lang="fr-FR" sz="2200" dirty="0"/>
              <a:t>Un volume minimal d’emploi et/ou de recrutements sur le territoire</a:t>
            </a:r>
          </a:p>
          <a:p>
            <a:pPr lvl="1" algn="just"/>
            <a:r>
              <a:rPr lang="fr-FR" sz="2200" dirty="0"/>
              <a:t>Une dynamique de création d’emploi ou des intentions de recrutement en hausse</a:t>
            </a:r>
          </a:p>
          <a:p>
            <a:pPr lvl="1" algn="just"/>
            <a:r>
              <a:rPr lang="fr-FR" sz="2200" dirty="0"/>
              <a:t>Des départs en retraite nombreux à venir</a:t>
            </a:r>
          </a:p>
          <a:p>
            <a:pPr lvl="1" algn="just"/>
            <a:r>
              <a:rPr lang="fr-FR" sz="2200" dirty="0"/>
              <a:t>Des difficultés pour les recruteurs à pourvoir les emplois</a:t>
            </a:r>
          </a:p>
          <a:p>
            <a:pPr lvl="1" algn="just"/>
            <a:r>
              <a:rPr lang="fr-FR" sz="2200" dirty="0"/>
              <a:t>Un déséquilibre offre d’emploi / demande d’emploi</a:t>
            </a:r>
          </a:p>
          <a:p>
            <a:pPr lvl="1" algn="just"/>
            <a:r>
              <a:rPr lang="fr-FR" sz="2200" dirty="0"/>
              <a:t>Des contrats de travail en CDI et à en temps plein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endParaRPr lang="fr-FR" sz="2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E7DB93-12A2-4D95-9925-4782756EF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66" y="1371160"/>
            <a:ext cx="360000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840767-E688-4936-B0AD-20BB9E6B3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73" y="1371160"/>
            <a:ext cx="360000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549F53F-D627-43EF-B281-89928CE6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80" y="1371160"/>
            <a:ext cx="360000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9C0454-77C6-40DE-978F-86819D83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87" y="1371160"/>
            <a:ext cx="360000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54971D-52D5-412A-A552-3D44F3BC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92" y="1371160"/>
            <a:ext cx="360000" cy="3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1D9A0E-9C40-4028-87DD-AA4427061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066" y="1745164"/>
            <a:ext cx="5404659" cy="41972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BD4D93-2CA8-44B9-ABD2-6DD89AE6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89" y="2798536"/>
            <a:ext cx="360000" cy="36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5187453-E04A-429B-833B-A3D771C3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6" y="2798536"/>
            <a:ext cx="360000" cy="36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AA474D-484A-4F8C-A85D-633EFD10B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3" y="2798536"/>
            <a:ext cx="360000" cy="36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8F964CF-F7BA-40DD-8A4C-B5A6EEB50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10" y="2798536"/>
            <a:ext cx="360000" cy="36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DFDD4A4-F253-4F57-959A-538FB20A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3" y="4190467"/>
            <a:ext cx="360000" cy="36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67D891-81B0-4F5F-8464-9CE0FE18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30" y="4190467"/>
            <a:ext cx="360000" cy="36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40F6B6D-941A-4DEF-B500-9CB849F66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37" y="419046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0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859E9-82EA-4111-8A63-868AB297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méthode: une étude appuyée </a:t>
            </a:r>
            <a:br>
              <a:rPr lang="fr-FR" dirty="0"/>
            </a:br>
            <a:r>
              <a:rPr lang="fr-FR" dirty="0"/>
              <a:t>par des retours terrains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44A90-23AD-4C1E-9A9D-6690CE96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F4868F-A167-444F-BF54-74462751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Nouveau Départ Professionnel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FEA52-D4AE-4E44-A1E2-098423B3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2</a:t>
            </a:fld>
            <a:endParaRPr lang="fr-FR" dirty="0"/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3648593D-3E9C-49C3-BD3C-EBAC2AC13276}"/>
              </a:ext>
            </a:extLst>
          </p:cNvPr>
          <p:cNvGraphicFramePr/>
          <p:nvPr>
            <p:extLst/>
          </p:nvPr>
        </p:nvGraphicFramePr>
        <p:xfrm>
          <a:off x="-359064" y="1690688"/>
          <a:ext cx="5137728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D1D8317B-A9A5-4044-B06B-5C057C465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87" y="2165527"/>
            <a:ext cx="1800000" cy="180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FEBCE48-FDC7-4CDC-8CA2-149232FC8D0C}"/>
              </a:ext>
            </a:extLst>
          </p:cNvPr>
          <p:cNvSpPr txBox="1"/>
          <p:nvPr/>
        </p:nvSpPr>
        <p:spPr>
          <a:xfrm>
            <a:off x="7592291" y="2165527"/>
            <a:ext cx="3761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6C6D71"/>
                </a:solidFill>
              </a:rPr>
              <a:t>Echanges sur le portrait complété par les retours terrains des acteurs de l’emploi et de l’insertion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363FE58-0DB1-4D66-AA73-E28DD92E0C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87" y="4815976"/>
            <a:ext cx="1080000" cy="1080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8136219-02F7-4D40-A67B-B6915DB5B8FC}"/>
              </a:ext>
            </a:extLst>
          </p:cNvPr>
          <p:cNvSpPr txBox="1"/>
          <p:nvPr/>
        </p:nvSpPr>
        <p:spPr>
          <a:xfrm>
            <a:off x="7629110" y="4663478"/>
            <a:ext cx="3761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6C6D71"/>
                </a:solidFill>
              </a:rPr>
              <a:t>Choix des secteurs et des métiers en concertation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0F98B234-5FBA-4122-9B09-22BA7DC270E0}"/>
              </a:ext>
            </a:extLst>
          </p:cNvPr>
          <p:cNvSpPr/>
          <p:nvPr/>
        </p:nvSpPr>
        <p:spPr>
          <a:xfrm rot="5400000">
            <a:off x="9156496" y="3923622"/>
            <a:ext cx="706735" cy="822310"/>
          </a:xfrm>
          <a:prstGeom prst="rightArrow">
            <a:avLst/>
          </a:prstGeom>
          <a:solidFill>
            <a:srgbClr val="1EBC32"/>
          </a:solidFill>
          <a:ln>
            <a:solidFill>
              <a:srgbClr val="1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9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/>
      <p:bldP spid="20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Loire Sud - La synthèse (2/2)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20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BB47A63-8038-4E8F-8827-FE83DC1F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8" y="1454802"/>
            <a:ext cx="360000" cy="3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9B3E63-4F3E-49CE-80A7-BBA9C5A05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81" y="1454802"/>
            <a:ext cx="360000" cy="36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1947E0-32E6-4D12-ABB3-DF722B71E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9" y="1454802"/>
            <a:ext cx="360000" cy="3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5C22B5-FAB1-4132-8F3F-6BB75D8C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8" y="1986973"/>
            <a:ext cx="5131487" cy="37303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5CE299-0B58-4B21-8452-EC53E4C9B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78" y="1986973"/>
            <a:ext cx="5130000" cy="35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BF237-2156-48A3-83EB-E379EAE1F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PORTRAIT DE L’EMPLOI</a:t>
            </a:r>
            <a:br>
              <a:rPr lang="fr-FR" dirty="0"/>
            </a:br>
            <a:r>
              <a:rPr lang="fr-FR" dirty="0"/>
              <a:t>LOIRE SUD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64CB3-D833-4308-9C45-D8916608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8E3BE-ADFB-447A-9005-EBA588B6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86D98-81B2-426B-813F-E3EC39AF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7FEAD6-61C4-411B-B2BC-45E19107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018" y="5567072"/>
            <a:ext cx="2560782" cy="554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0F7884-033E-4CC1-A9D3-EA606338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933421"/>
            <a:ext cx="3120670" cy="14584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98B22F-AB1A-4356-8478-F594A405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87478"/>
            <a:ext cx="2520000" cy="16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65D5D-372C-4A87-9CA7-BA1B36CB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 de la Loire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7C0CE-00B8-479F-A1C6-59C696E2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579" y="1847850"/>
            <a:ext cx="35651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dirty="0"/>
              <a:t>En 2022, la Loire compte 299 000 actifs en emploi.</a:t>
            </a:r>
          </a:p>
          <a:p>
            <a:pPr algn="just"/>
            <a:endParaRPr lang="fr-FR" sz="2600" dirty="0"/>
          </a:p>
          <a:p>
            <a:pPr marL="0" indent="0" algn="just">
              <a:buNone/>
            </a:pPr>
            <a:endParaRPr lang="fr-FR" sz="2600" dirty="0"/>
          </a:p>
          <a:p>
            <a:pPr marL="0" indent="0" algn="just">
              <a:buNone/>
            </a:pPr>
            <a:r>
              <a:rPr lang="fr-FR" sz="2600" dirty="0"/>
              <a:t>+4% en six ans. </a:t>
            </a:r>
          </a:p>
          <a:p>
            <a:pPr algn="just"/>
            <a:endParaRPr lang="fr-FR" sz="2600" dirty="0"/>
          </a:p>
          <a:p>
            <a:pPr algn="just"/>
            <a:endParaRPr lang="fr-FR" sz="2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6200E-C7B0-4FB5-BC1B-AE3F1BC8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5702B-B1D3-42BC-8B61-F64FB2E8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6066C8-099D-4E72-B500-0D13008E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D2BBA5-8380-420E-8328-943BD57CF658}"/>
              </a:ext>
            </a:extLst>
          </p:cNvPr>
          <p:cNvSpPr txBox="1">
            <a:spLocks/>
          </p:cNvSpPr>
          <p:nvPr/>
        </p:nvSpPr>
        <p:spPr>
          <a:xfrm>
            <a:off x="7390294" y="1847850"/>
            <a:ext cx="46539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/>
              <a:t>En 2023, la Loire compte 199 000 salariés privés.</a:t>
            </a:r>
          </a:p>
          <a:p>
            <a:pPr algn="just"/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+5% en cinq ans entre 2018 et 2023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Une dynamique de création d‘emplois positive mais inférieure à celle du niveau régionale.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</a:rPr>
              <a:t>Signaux négatifs: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</a:rPr>
              <a:t>Une baisse d’emploi de 1% sur la dernière année.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67F5A9-40AC-400B-80E3-A58FF255B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0" y="1847850"/>
            <a:ext cx="720000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97E326-A417-4005-9EAC-8E1618721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0" y="3429000"/>
            <a:ext cx="720000" cy="7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8B0E98-B0FC-4E2C-8675-F6F3591D8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97" y="2554078"/>
            <a:ext cx="720000" cy="7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175276-CFAD-454B-8762-E66E9751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97" y="1515343"/>
            <a:ext cx="720000" cy="72000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48D79B0-F796-42E3-A51B-E4FBAFA16AE4}"/>
              </a:ext>
            </a:extLst>
          </p:cNvPr>
          <p:cNvSpPr/>
          <p:nvPr/>
        </p:nvSpPr>
        <p:spPr>
          <a:xfrm>
            <a:off x="397164" y="1551709"/>
            <a:ext cx="5289140" cy="2770909"/>
          </a:xfrm>
          <a:prstGeom prst="roundRect">
            <a:avLst/>
          </a:prstGeom>
          <a:noFill/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BF82D1-0E62-429F-9A1F-C620061732A8}"/>
              </a:ext>
            </a:extLst>
          </p:cNvPr>
          <p:cNvSpPr txBox="1"/>
          <p:nvPr/>
        </p:nvSpPr>
        <p:spPr>
          <a:xfrm>
            <a:off x="638927" y="5610313"/>
            <a:ext cx="6324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INSEE, Recensements de la population 2015 et 2021; URSSAF données 2018, 2022 et 2023.</a:t>
            </a:r>
          </a:p>
        </p:txBody>
      </p:sp>
    </p:spTree>
    <p:extLst>
      <p:ext uri="{BB962C8B-B14F-4D97-AF65-F5344CB8AC3E}">
        <p14:creationId xmlns:p14="http://schemas.microsoft.com/office/powerpoint/2010/main" val="41289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65D5D-372C-4A87-9CA7-BA1B36CB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 de la Loire (2/2)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6200E-C7B0-4FB5-BC1B-AE3F1BC8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5702B-B1D3-42BC-8B61-F64FB2E8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6066C8-099D-4E72-B500-0D13008E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9696EFD-0CD2-479B-A67B-06BE591AA5B2}"/>
              </a:ext>
            </a:extLst>
          </p:cNvPr>
          <p:cNvSpPr txBox="1">
            <a:spLocks/>
          </p:cNvSpPr>
          <p:nvPr/>
        </p:nvSpPr>
        <p:spPr>
          <a:xfrm>
            <a:off x="1681579" y="1690688"/>
            <a:ext cx="3565124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2600" dirty="0"/>
              <a:t>58 300 DEFM au 31 mars 2024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5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fr-FR" sz="5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2600" dirty="0"/>
              <a:t>+1,4% sur un an</a:t>
            </a:r>
          </a:p>
          <a:p>
            <a:pPr algn="just"/>
            <a:endParaRPr lang="fr-FR" sz="2600" dirty="0"/>
          </a:p>
          <a:p>
            <a:pPr marL="0" indent="0" algn="just">
              <a:buNone/>
            </a:pPr>
            <a:endParaRPr lang="fr-FR" sz="2600" dirty="0"/>
          </a:p>
          <a:p>
            <a:pPr marL="0" indent="0" algn="just">
              <a:buNone/>
            </a:pPr>
            <a:r>
              <a:rPr lang="fr-FR" sz="2600" dirty="0"/>
              <a:t>38 900 offres d’emplois enregistrées un an</a:t>
            </a:r>
          </a:p>
          <a:p>
            <a:pPr marL="0" indent="0" algn="just">
              <a:buNone/>
            </a:pPr>
            <a:endParaRPr lang="fr-FR" sz="500" dirty="0"/>
          </a:p>
          <a:p>
            <a:pPr marL="0" indent="0" algn="just">
              <a:buNone/>
            </a:pPr>
            <a:r>
              <a:rPr lang="fr-FR" sz="2600" dirty="0"/>
              <a:t>+6,4% sur un an</a:t>
            </a:r>
          </a:p>
          <a:p>
            <a:pPr marL="0" indent="0" algn="just">
              <a:buNone/>
            </a:pPr>
            <a:endParaRPr lang="fr-FR" sz="2600" dirty="0"/>
          </a:p>
          <a:p>
            <a:pPr marL="0" indent="0" algn="just">
              <a:buNone/>
            </a:pPr>
            <a:endParaRPr lang="fr-FR" sz="2600" dirty="0"/>
          </a:p>
          <a:p>
            <a:pPr marL="0" indent="0" algn="just">
              <a:buNone/>
            </a:pPr>
            <a:endParaRPr lang="fr-FR" sz="26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D7B9616-FD02-4F7D-9A1E-273429DBD65E}"/>
              </a:ext>
            </a:extLst>
          </p:cNvPr>
          <p:cNvSpPr txBox="1">
            <a:spLocks/>
          </p:cNvSpPr>
          <p:nvPr/>
        </p:nvSpPr>
        <p:spPr>
          <a:xfrm>
            <a:off x="7788676" y="1847850"/>
            <a:ext cx="38860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EBC3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C6D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20650 recrutements sont prévus en 2024 dont 15700 non saisonniers.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-19% en un an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61% de ces recrutements seraient difficiles à pourvoir (-2 points en un an)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6DEF816-CD4E-4027-97A2-156FF0617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9" y="4818584"/>
            <a:ext cx="720000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FF26CCE-06AD-4F60-B593-D021EB15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99" y="3373357"/>
            <a:ext cx="612000" cy="61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0D82D9-6155-48FF-80E5-05C920CA2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9" y="1847850"/>
            <a:ext cx="720000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6036AF5-F325-4914-BEA3-9F7B8C8FB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4425"/>
            <a:ext cx="720000" cy="72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AC6D7CB-3D3C-49B9-9752-B68780EB3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7374"/>
            <a:ext cx="720000" cy="72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0E0B328-E28E-4C94-9006-A4C837D1C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2" y="4357198"/>
            <a:ext cx="720000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FCDF651-2FF7-48A1-876C-B9B43EEAB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5" y="5252832"/>
            <a:ext cx="720000" cy="7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84F79FC-3643-4260-94F3-D1B3E2E7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" y="2840357"/>
            <a:ext cx="612000" cy="61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9FF23A-5C67-4133-A437-5FB4265B2297}"/>
              </a:ext>
            </a:extLst>
          </p:cNvPr>
          <p:cNvSpPr txBox="1"/>
          <p:nvPr/>
        </p:nvSpPr>
        <p:spPr>
          <a:xfrm>
            <a:off x="5523345" y="6060688"/>
            <a:ext cx="5899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France Travail, Observatoire régional Auvergne-Rhône-Alpes et Enquête BMO 2024</a:t>
            </a:r>
          </a:p>
        </p:txBody>
      </p:sp>
    </p:spTree>
    <p:extLst>
      <p:ext uri="{BB962C8B-B14F-4D97-AF65-F5344CB8AC3E}">
        <p14:creationId xmlns:p14="http://schemas.microsoft.com/office/powerpoint/2010/main" val="18890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Emplois privés de la Loire </a:t>
            </a:r>
            <a:br>
              <a:rPr lang="fr-FR" sz="4000" dirty="0"/>
            </a:br>
            <a:r>
              <a:rPr lang="fr-FR" sz="4000" dirty="0"/>
              <a:t>Chiffres 2023 et évolution 2022-2023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BD557D-6F49-4BC8-BDB2-70BF2907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8120"/>
            <a:ext cx="10041894" cy="15630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E97A42-B5D9-43A2-8237-978941A92CC7}"/>
              </a:ext>
            </a:extLst>
          </p:cNvPr>
          <p:cNvSpPr txBox="1"/>
          <p:nvPr/>
        </p:nvSpPr>
        <p:spPr>
          <a:xfrm>
            <a:off x="876516" y="4477176"/>
            <a:ext cx="2672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Sources: URSSAF données 2022 et 2023.</a:t>
            </a:r>
          </a:p>
        </p:txBody>
      </p:sp>
    </p:spTree>
    <p:extLst>
      <p:ext uri="{BB962C8B-B14F-4D97-AF65-F5344CB8AC3E}">
        <p14:creationId xmlns:p14="http://schemas.microsoft.com/office/powerpoint/2010/main" val="402357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Loire Sud au sein de la Loire </a:t>
            </a:r>
            <a:br>
              <a:rPr lang="fr-FR" sz="4000" dirty="0"/>
            </a:br>
            <a:r>
              <a:rPr lang="fr-FR" sz="4000" dirty="0"/>
              <a:t>Taux de chômage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535EF7-0407-4ED4-8062-188D5E03E3DC}"/>
              </a:ext>
            </a:extLst>
          </p:cNvPr>
          <p:cNvSpPr txBox="1"/>
          <p:nvPr/>
        </p:nvSpPr>
        <p:spPr>
          <a:xfrm>
            <a:off x="838200" y="1622654"/>
            <a:ext cx="58304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C00"/>
                </a:solidFill>
              </a:rPr>
              <a:t>Loire 7,6% au 1T 2024 (7% au 1T 2023)</a:t>
            </a:r>
          </a:p>
          <a:p>
            <a:endParaRPr lang="fr-FR" sz="2800" dirty="0">
              <a:solidFill>
                <a:srgbClr val="00BC00"/>
              </a:solidFill>
            </a:endParaRPr>
          </a:p>
          <a:p>
            <a:r>
              <a:rPr lang="fr-FR" sz="2800" dirty="0">
                <a:solidFill>
                  <a:srgbClr val="00BC00"/>
                </a:solidFill>
              </a:rPr>
              <a:t>Auvergne-Rhône-Alpes 6,4% (6%)</a:t>
            </a:r>
          </a:p>
          <a:p>
            <a:endParaRPr lang="fr-FR" sz="2800" dirty="0">
              <a:solidFill>
                <a:srgbClr val="00BC00"/>
              </a:solidFill>
            </a:endParaRPr>
          </a:p>
          <a:p>
            <a:r>
              <a:rPr lang="fr-FR" sz="2800" dirty="0">
                <a:solidFill>
                  <a:srgbClr val="00BC00"/>
                </a:solidFill>
              </a:rPr>
              <a:t>France 7,5% (7,1%)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0E07BF-51E8-4A98-848A-4DDF257B3C00}"/>
              </a:ext>
            </a:extLst>
          </p:cNvPr>
          <p:cNvSpPr txBox="1"/>
          <p:nvPr/>
        </p:nvSpPr>
        <p:spPr>
          <a:xfrm>
            <a:off x="833692" y="4220424"/>
            <a:ext cx="46794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6C6D71"/>
                </a:solidFill>
              </a:rPr>
              <a:t>Des disparités territoriales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6C6D71"/>
                </a:solidFill>
              </a:rPr>
              <a:t>Roannais 7% (6,3%)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6C6D71"/>
                </a:solidFill>
              </a:rPr>
              <a:t>Plaine du Forez 5,2% (4,8%)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6C6D71"/>
                </a:solidFill>
              </a:rPr>
              <a:t>Saint-Etienne 8,1% (7,6%)</a:t>
            </a:r>
          </a:p>
          <a:p>
            <a:endParaRPr lang="fr-FR" sz="2800" dirty="0">
              <a:solidFill>
                <a:srgbClr val="6C6D7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08D1E5-B1BC-49C0-880D-BD237A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54" y="339132"/>
            <a:ext cx="5151566" cy="63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1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Emplois privés au sein de la Loire</a:t>
            </a:r>
            <a:br>
              <a:rPr lang="fr-FR" sz="4000" dirty="0"/>
            </a:br>
            <a:r>
              <a:rPr lang="fr-FR" sz="4000" dirty="0"/>
              <a:t>Les besoins en recrutement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DBBDD2-BA80-46BF-819E-3714D365A0DD}"/>
              </a:ext>
            </a:extLst>
          </p:cNvPr>
          <p:cNvSpPr txBox="1"/>
          <p:nvPr/>
        </p:nvSpPr>
        <p:spPr>
          <a:xfrm>
            <a:off x="912091" y="1790341"/>
            <a:ext cx="88408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6C6D71"/>
                </a:solidFill>
              </a:rPr>
              <a:t>20 650 projets de recrutement dont 61% difficiles à réaliser</a:t>
            </a:r>
          </a:p>
          <a:p>
            <a:endParaRPr lang="fr-FR" sz="2800" dirty="0">
              <a:solidFill>
                <a:srgbClr val="6C6D7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2800" dirty="0">
                <a:solidFill>
                  <a:srgbClr val="6C6D71"/>
                </a:solidFill>
              </a:rPr>
              <a:t>11 500 en Loire Sud dont 58% difficiles à réaliser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fr-FR" sz="2800" dirty="0">
              <a:solidFill>
                <a:srgbClr val="6C6D7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2800" dirty="0">
                <a:solidFill>
                  <a:srgbClr val="6C6D71"/>
                </a:solidFill>
              </a:rPr>
              <a:t>5 340 en Loire Centre dont 65% difficiles à réaliser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fr-FR" sz="2800" dirty="0">
              <a:solidFill>
                <a:srgbClr val="6C6D7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2800" dirty="0">
                <a:solidFill>
                  <a:srgbClr val="6C6D71"/>
                </a:solidFill>
              </a:rPr>
              <a:t>3 810 en Loire Nord dont 63% difficiles à réaliser</a:t>
            </a:r>
          </a:p>
        </p:txBody>
      </p:sp>
    </p:spTree>
    <p:extLst>
      <p:ext uri="{BB962C8B-B14F-4D97-AF65-F5344CB8AC3E}">
        <p14:creationId xmlns:p14="http://schemas.microsoft.com/office/powerpoint/2010/main" val="10377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940A0-B418-4B2A-9CE5-A0BE7BF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1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Les chiffres du 1</a:t>
            </a:r>
            <a:r>
              <a:rPr lang="fr-FR" sz="4000" baseline="30000" dirty="0"/>
              <a:t>er</a:t>
            </a:r>
            <a:r>
              <a:rPr lang="fr-FR" sz="4000" dirty="0"/>
              <a:t> trimestre 2024</a:t>
            </a:r>
            <a:br>
              <a:rPr lang="fr-FR" sz="4000" dirty="0"/>
            </a:br>
            <a:r>
              <a:rPr lang="fr-FR" sz="4000" i="1" dirty="0"/>
              <a:t>Source: URSSAF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E41E8-5C9F-4630-ACA7-CF75089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98D30-F741-4797-8531-21B0F689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PORTRAIT DE TERRITOIRE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F9283-124C-42DD-B6E4-EB87A2E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3B5A-22E7-4ADD-91D5-441D0950230A}" type="slidenum">
              <a:rPr lang="fr-FR" smtClean="0"/>
              <a:t>9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9E6E6E-26A0-4C52-A56A-5FADB856CC8A}"/>
              </a:ext>
            </a:extLst>
          </p:cNvPr>
          <p:cNvSpPr txBox="1"/>
          <p:nvPr/>
        </p:nvSpPr>
        <p:spPr>
          <a:xfrm>
            <a:off x="480291" y="1401147"/>
            <a:ext cx="355830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6C6D71"/>
                </a:solidFill>
              </a:rPr>
              <a:t>La Loire dépasse les 200 000 salariés privés.</a:t>
            </a:r>
          </a:p>
          <a:p>
            <a:endParaRPr lang="fr-FR" sz="2800" dirty="0">
              <a:solidFill>
                <a:srgbClr val="6C6D71"/>
              </a:solidFill>
            </a:endParaRPr>
          </a:p>
          <a:p>
            <a:r>
              <a:rPr lang="fr-FR" sz="2800" dirty="0">
                <a:solidFill>
                  <a:srgbClr val="6C6D71"/>
                </a:solidFill>
              </a:rPr>
              <a:t>Une industrie stable.</a:t>
            </a:r>
          </a:p>
          <a:p>
            <a:endParaRPr lang="fr-FR" sz="2800" dirty="0">
              <a:solidFill>
                <a:srgbClr val="6C6D71"/>
              </a:solidFill>
            </a:endParaRPr>
          </a:p>
          <a:p>
            <a:r>
              <a:rPr lang="fr-FR" sz="2800" dirty="0">
                <a:solidFill>
                  <a:srgbClr val="6C6D71"/>
                </a:solidFill>
              </a:rPr>
              <a:t>Un léger recul dans les services.</a:t>
            </a:r>
          </a:p>
          <a:p>
            <a:endParaRPr lang="fr-FR" sz="2800" dirty="0">
              <a:solidFill>
                <a:srgbClr val="6C6D71"/>
              </a:solidFill>
            </a:endParaRPr>
          </a:p>
          <a:p>
            <a:r>
              <a:rPr lang="fr-FR" sz="2800" dirty="0">
                <a:solidFill>
                  <a:srgbClr val="6C6D71"/>
                </a:solidFill>
              </a:rPr>
              <a:t>Un recul net dans le bâtiment et surtout l’intérim.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EEFDFD7-1C44-4E73-BAD8-FD5D16051C82}"/>
              </a:ext>
            </a:extLst>
          </p:cNvPr>
          <p:cNvGrpSpPr/>
          <p:nvPr/>
        </p:nvGrpSpPr>
        <p:grpSpPr>
          <a:xfrm>
            <a:off x="4110182" y="1200727"/>
            <a:ext cx="7843518" cy="4886037"/>
            <a:chOff x="4110182" y="1200727"/>
            <a:chExt cx="7843518" cy="488603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8E1B0A8-D986-4403-A983-37C717E13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809" y="1367778"/>
              <a:ext cx="7758891" cy="471898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C3F91C-E893-4571-BB8F-3602ABD375F9}"/>
                </a:ext>
              </a:extLst>
            </p:cNvPr>
            <p:cNvSpPr/>
            <p:nvPr/>
          </p:nvSpPr>
          <p:spPr>
            <a:xfrm>
              <a:off x="4110182" y="1200727"/>
              <a:ext cx="2235200" cy="655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28656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855</Words>
  <Application>Microsoft Office PowerPoint</Application>
  <PresentationFormat>Grand écran</PresentationFormat>
  <Paragraphs>190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STRATEGIE TERRITORIALE EMPLOI FORMATION</vt:lpstr>
      <vt:lpstr>La méthode: une étude appuyée  par des retours terrains</vt:lpstr>
      <vt:lpstr>PORTRAIT DE L’EMPLOI LOIRE SUD</vt:lpstr>
      <vt:lpstr>Chiffres clés de la Loire (1/2)</vt:lpstr>
      <vt:lpstr>Chiffres clés de la Loire (2/2)</vt:lpstr>
      <vt:lpstr>Emplois privés de la Loire  Chiffres 2023 et évolution 2022-2023</vt:lpstr>
      <vt:lpstr>Loire Sud au sein de la Loire  Taux de chômage </vt:lpstr>
      <vt:lpstr>Emplois privés au sein de la Loire Les besoins en recrutement</vt:lpstr>
      <vt:lpstr>Les chiffres du 1er trimestre 2024 Source: URSSAF</vt:lpstr>
      <vt:lpstr>Loire Sud Les principaux secteurs recruteurs</vt:lpstr>
      <vt:lpstr>Loire Sud Les secteurs employeurs</vt:lpstr>
      <vt:lpstr>Les secteurs spécifiques à Loire Sud</vt:lpstr>
      <vt:lpstr>Loire Les métiers porteurs</vt:lpstr>
      <vt:lpstr>Les métiers qui recrutent en 2023 Loire Sud - Top 20</vt:lpstr>
      <vt:lpstr>Loire Sud –  Des difficultés  de recrutement </vt:lpstr>
      <vt:lpstr>Loire Sud - Déséquilibre offre /demande d’emploi </vt:lpstr>
      <vt:lpstr>Les métiers 2022</vt:lpstr>
      <vt:lpstr>Métiers 2030</vt:lpstr>
      <vt:lpstr>Loire Sud - La synthèse (1/2)</vt:lpstr>
      <vt:lpstr>Loire Sud - La synthèse (2/2)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FRACHISSE</dc:creator>
  <cp:lastModifiedBy>David FRACHISSE</cp:lastModifiedBy>
  <cp:revision>127</cp:revision>
  <dcterms:created xsi:type="dcterms:W3CDTF">2020-03-18T06:08:36Z</dcterms:created>
  <dcterms:modified xsi:type="dcterms:W3CDTF">2024-07-19T14:18:43Z</dcterms:modified>
</cp:coreProperties>
</file>